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  <p:sldMasterId id="2147483654" r:id="rId7"/>
    <p:sldMasterId id="2147483659" r:id="rId8"/>
    <p:sldMasterId id="2147483661" r:id="rId9"/>
    <p:sldMasterId id="2147483663" r:id="rId10"/>
    <p:sldMasterId id="21474836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y="6858000" cx="9144000"/>
  <p:notesSz cx="6858000" cy="9144000"/>
  <p:embeddedFontLst>
    <p:embeddedFont>
      <p:font typeface="Book Antiqu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6" roundtripDataSignature="AMtx7mgYL8hX5SYI1An4EtjLsZFuRsV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font" Target="fonts/BookAntiqua-bold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BookAntiqua-regular.fntdata"/><Relationship Id="rId13" Type="http://schemas.openxmlformats.org/officeDocument/2006/relationships/slide" Target="slides/slide1.xml"/><Relationship Id="rId35" Type="http://schemas.openxmlformats.org/officeDocument/2006/relationships/font" Target="fonts/BookAntiqua-boldItalic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BookAntiqua-italic.fntdata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36" Type="http://customschemas.google.com/relationships/presentationmetadata" Target="metadata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b="0" sz="2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6"/>
          <p:cNvSpPr/>
          <p:nvPr>
            <p:ph idx="2" type="pic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36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8"/>
          <p:cNvSpPr txBox="1"/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8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3" type="body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4" type="body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b="1" sz="2000">
                <a:solidFill>
                  <a:srgbClr val="FFFFFF"/>
                </a:solidFill>
              </a:defRPr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" type="body"/>
          </p:nvPr>
        </p:nvSpPr>
        <p:spPr>
          <a:xfrm rot="5400000">
            <a:off x="2426494" y="-213519"/>
            <a:ext cx="4525962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b="0"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137150" spcFirstLastPara="1" rIns="137150" wrap="square" tIns="182875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indent="-308610" lvl="1" marL="91440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indent="-314325" lvl="2" marL="1371600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indent="-302895" lvl="4" marL="2286000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b="0" sz="44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/>
        </p:nvSpPr>
        <p:spPr>
          <a:xfrm>
            <a:off x="0" y="5970587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 txBox="1"/>
          <p:nvPr/>
        </p:nvSpPr>
        <p:spPr>
          <a:xfrm>
            <a:off x="-9525" y="6053137"/>
            <a:ext cx="2249487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0"/>
          <p:cNvSpPr txBox="1"/>
          <p:nvPr/>
        </p:nvSpPr>
        <p:spPr>
          <a:xfrm>
            <a:off x="2359025" y="6043612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0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0" type="dt"/>
          </p:nvPr>
        </p:nvSpPr>
        <p:spPr>
          <a:xfrm>
            <a:off x="76200" y="6069012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1" type="ftr"/>
          </p:nvPr>
        </p:nvSpPr>
        <p:spPr>
          <a:xfrm>
            <a:off x="2085975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b="1" i="0" sz="14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2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28" name="Google Shape;28;p22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4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4" name="Google Shape;44;p24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4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7" name="Google Shape;57;p26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6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6"/>
          <p:cNvSpPr txBox="1"/>
          <p:nvPr/>
        </p:nvSpPr>
        <p:spPr>
          <a:xfrm>
            <a:off x="0" y="1235075"/>
            <a:ext cx="9144000" cy="3190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6"/>
          <p:cNvSpPr txBox="1"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6"/>
          <p:cNvSpPr txBox="1"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 txBox="1"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 txBox="1"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95" name="Google Shape;95;p28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5" name="Google Shape;105;p33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3"/>
          <p:cNvSpPr txBox="1"/>
          <p:nvPr>
            <p:ph idx="11" type="ftr"/>
          </p:nvPr>
        </p:nvSpPr>
        <p:spPr>
          <a:xfrm>
            <a:off x="609600" y="6248400"/>
            <a:ext cx="54213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33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1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 txBox="1"/>
          <p:nvPr/>
        </p:nvSpPr>
        <p:spPr>
          <a:xfrm>
            <a:off x="-9525" y="4572000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5"/>
          <p:cNvSpPr txBox="1"/>
          <p:nvPr/>
        </p:nvSpPr>
        <p:spPr>
          <a:xfrm>
            <a:off x="-9525" y="4664075"/>
            <a:ext cx="1463675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5"/>
          <p:cNvSpPr txBox="1"/>
          <p:nvPr/>
        </p:nvSpPr>
        <p:spPr>
          <a:xfrm>
            <a:off x="1544637" y="4654550"/>
            <a:ext cx="7599362" cy="712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5"/>
          <p:cNvSpPr txBox="1"/>
          <p:nvPr/>
        </p:nvSpPr>
        <p:spPr>
          <a:xfrm>
            <a:off x="1447800" y="0"/>
            <a:ext cx="10001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5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35"/>
          <p:cNvSpPr txBox="1"/>
          <p:nvPr>
            <p:ph idx="12" type="sldNum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b="1" i="0" sz="2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400">
              <a:solidFill>
                <a:srgbClr val="000000"/>
              </a:solidFill>
            </a:endParaRPr>
          </a:p>
        </p:txBody>
      </p:sp>
      <p:sp>
        <p:nvSpPr>
          <p:cNvPr id="121" name="Google Shape;121;p35"/>
          <p:cNvSpPr txBox="1"/>
          <p:nvPr>
            <p:ph idx="11" type="ftr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7"/>
          <p:cNvSpPr txBox="1"/>
          <p:nvPr/>
        </p:nvSpPr>
        <p:spPr>
          <a:xfrm>
            <a:off x="6142037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7"/>
          <p:cNvSpPr txBox="1"/>
          <p:nvPr/>
        </p:nvSpPr>
        <p:spPr>
          <a:xfrm>
            <a:off x="6142037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4" name="Google Shape;134;p37"/>
          <p:cNvSpPr txBox="1"/>
          <p:nvPr>
            <p:ph idx="1" type="body"/>
          </p:nvPr>
        </p:nvSpPr>
        <p:spPr>
          <a:xfrm>
            <a:off x="612775" y="1600200"/>
            <a:ext cx="81534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090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b="0" i="0" sz="29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4169" lvl="1" marL="91440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b="0" i="0" sz="2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8137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b="0" i="0" sz="23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5" name="Google Shape;135;p37"/>
          <p:cNvSpPr txBox="1"/>
          <p:nvPr>
            <p:ph idx="10" type="dt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37"/>
          <p:cNvSpPr txBox="1"/>
          <p:nvPr>
            <p:ph idx="11" type="ftr"/>
          </p:nvPr>
        </p:nvSpPr>
        <p:spPr>
          <a:xfrm>
            <a:off x="457200" y="6248400"/>
            <a:ext cx="5573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37"/>
          <p:cNvSpPr txBox="1"/>
          <p:nvPr>
            <p:ph idx="12" type="sldNum"/>
          </p:nvPr>
        </p:nvSpPr>
        <p:spPr>
          <a:xfrm rot="5400000">
            <a:off x="5989637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4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3.jpg"/><Relationship Id="rId11" Type="http://schemas.openxmlformats.org/officeDocument/2006/relationships/image" Target="../media/image14.jpg"/><Relationship Id="rId10" Type="http://schemas.openxmlformats.org/officeDocument/2006/relationships/image" Target="../media/image5.jpg"/><Relationship Id="rId9" Type="http://schemas.openxmlformats.org/officeDocument/2006/relationships/image" Target="../media/image9.jpg"/><Relationship Id="rId5" Type="http://schemas.openxmlformats.org/officeDocument/2006/relationships/image" Target="../media/image16.jpg"/><Relationship Id="rId6" Type="http://schemas.openxmlformats.org/officeDocument/2006/relationships/image" Target="../media/image10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xuo3BIcmjl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Twentieth Century"/>
              <a:buNone/>
            </a:pPr>
            <a:r>
              <a:rPr b="0" i="0" lang="en-US" sz="36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8</a:t>
            </a:r>
            <a:r>
              <a:rPr b="0" baseline="30000" i="0" lang="en-US" sz="36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</a:t>
            </a:r>
            <a:r>
              <a:rPr b="0" i="0" lang="en-US" sz="36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GRADE JOB SHADOW DAY</a:t>
            </a:r>
            <a:br>
              <a:rPr b="0" i="0" lang="en-US" sz="3600" u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2209800" y="6056312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b="0" i="0" lang="en-US" sz="260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  </a:t>
            </a:r>
            <a:r>
              <a:rPr i="0" lang="en-US" sz="2600" u="none">
                <a:solidFill>
                  <a:srgbClr val="FFFFFF"/>
                </a:solidFill>
              </a:rPr>
              <a:t> </a:t>
            </a:r>
            <a:r>
              <a:rPr lang="en-US"/>
              <a:t>April 29,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idx="4294967295"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4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Complete your BLUE Resume Worksheet.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T</a:t>
            </a:r>
            <a:r>
              <a:rPr lang="en-US"/>
              <a:t>urn this in at</a:t>
            </a:r>
            <a:r>
              <a:rPr i="0" lang="en-US" sz="2900" u="none" cap="none" strike="noStrike">
                <a:solidFill>
                  <a:schemeClr val="dk1"/>
                </a:solidFill>
              </a:rPr>
              <a:t> </a:t>
            </a:r>
            <a:r>
              <a:rPr lang="en-US"/>
              <a:t>the Counseling Center.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lang="en-US"/>
              <a:t>Due: This Thursday, April 22.</a:t>
            </a:r>
            <a:endParaRPr/>
          </a:p>
        </p:txBody>
      </p:sp>
      <p:pic>
        <p:nvPicPr>
          <p:cNvPr descr="Job shadow packet (dragged).pdf" id="209" name="Google Shape;209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9758" l="3726" r="3985" t="4858"/>
          <a:stretch/>
        </p:blipFill>
        <p:spPr>
          <a:xfrm>
            <a:off x="4495800" y="1427450"/>
            <a:ext cx="4362900" cy="52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5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" name="Google Shape;215;p11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Make a confirmation phone call. 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1-2 Days before Job Shadow Day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Make sure to ask: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Twentieth Century"/>
              <a:buChar char="■"/>
            </a:pPr>
            <a:r>
              <a:rPr i="0" lang="en-US" sz="2300" u="none" cap="none" strike="noStrike">
                <a:solidFill>
                  <a:schemeClr val="dk1"/>
                </a:solidFill>
              </a:rPr>
              <a:t>What time should you arrive?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Twentieth Century"/>
              <a:buChar char="■"/>
            </a:pPr>
            <a:r>
              <a:rPr i="0" lang="en-US" sz="2300" u="none" cap="none" strike="noStrike">
                <a:solidFill>
                  <a:schemeClr val="dk1"/>
                </a:solidFill>
              </a:rPr>
              <a:t>Where you will meet?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Twentieth Century"/>
              <a:buChar char="■"/>
            </a:pPr>
            <a:r>
              <a:rPr i="0" lang="en-US" sz="2300" u="none" cap="none" strike="noStrike">
                <a:solidFill>
                  <a:schemeClr val="dk1"/>
                </a:solidFill>
              </a:rPr>
              <a:t>What should you wear?</a:t>
            </a:r>
            <a:endParaRPr/>
          </a:p>
          <a:p>
            <a:pPr indent="-228600" lvl="2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Twentieth Century"/>
              <a:buChar char="■"/>
            </a:pPr>
            <a:r>
              <a:rPr i="0" lang="en-US" sz="2300" u="none" cap="none" strike="noStrike">
                <a:solidFill>
                  <a:schemeClr val="dk1"/>
                </a:solidFill>
              </a:rPr>
              <a:t>What should you plan on for lunch? 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lang="en-US"/>
              <a:t>Look</a:t>
            </a:r>
            <a:r>
              <a:rPr i="0" lang="en-US" sz="2600" u="none" cap="none" strike="noStrike">
                <a:solidFill>
                  <a:schemeClr val="dk1"/>
                </a:solidFill>
              </a:rPr>
              <a:t> </a:t>
            </a:r>
            <a:r>
              <a:rPr lang="en-US"/>
              <a:t>at</a:t>
            </a:r>
            <a:r>
              <a:rPr i="0" lang="en-US" sz="2600" u="none" cap="none" strike="noStrike">
                <a:solidFill>
                  <a:schemeClr val="dk1"/>
                </a:solidFill>
              </a:rPr>
              <a:t> #5 on page 1 of your packet to practice.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Time to PRACTICE!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6</a:t>
            </a:r>
            <a:endParaRPr/>
          </a:p>
        </p:txBody>
      </p:sp>
      <p:sp>
        <p:nvSpPr>
          <p:cNvPr id="221" name="Google Shape;221;p12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Review the questions worksheet before you go to your job shadow site.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You may write your answers on the worksheet, you do not need to type it up separately.</a:t>
            </a:r>
            <a:endParaRPr/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7- Shadow Day Behavior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SHOW UP!  If you cannot  attend, due to illness, contact your shadow site &amp; the school!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Arrive ON TIME (10 min early is great!)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Dress Appropriately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It’s better to overdress than underdress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Get your clothes ready the night before.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Be on your BEST behavior.  You are representing not only yourself, but the school.  Please remain a SHADOW.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Complete the Job Shadow Assignment.</a:t>
            </a:r>
            <a:endParaRPr/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8- Follow Up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14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Write and send a Thank You card or email</a:t>
            </a:r>
            <a:r>
              <a:rPr lang="en-US"/>
              <a:t>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Turn in your Job Shadow assignment to </a:t>
            </a:r>
            <a:r>
              <a:rPr lang="en-US"/>
              <a:t>the Counseling Center.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Due: </a:t>
            </a:r>
            <a:r>
              <a:rPr lang="en-US"/>
              <a:t>Monday, May 3rd.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LET’S PRACTICE!!</a:t>
            </a:r>
            <a:endParaRPr/>
          </a:p>
        </p:txBody>
      </p:sp>
      <p:sp>
        <p:nvSpPr>
          <p:cNvPr id="239" name="Google Shape;239;p15"/>
          <p:cNvSpPr txBox="1"/>
          <p:nvPr>
            <p:ph idx="1" type="body"/>
          </p:nvPr>
        </p:nvSpPr>
        <p:spPr>
          <a:xfrm>
            <a:off x="1371600" y="2743200"/>
            <a:ext cx="7123112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GREETING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1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DIRECT EYE CONTACT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FIRM HANDSHAKE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HELLO MY NAME IS_____________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HOW ARE YOU TODAY?</a:t>
            </a:r>
            <a:endParaRPr/>
          </a:p>
        </p:txBody>
      </p:sp>
      <p:pic>
        <p:nvPicPr>
          <p:cNvPr descr="bu004740.png" id="246" name="Google Shape;2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965575"/>
            <a:ext cx="3930650" cy="1849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s012786.png" id="247" name="Google Shape;24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9750" y="3713162"/>
            <a:ext cx="312102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/>
          <p:nvPr/>
        </p:nvSpPr>
        <p:spPr>
          <a:xfrm>
            <a:off x="4572000" y="4419600"/>
            <a:ext cx="115914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4C3"/>
              </a:buClr>
              <a:buSzPts val="5400"/>
              <a:buFont typeface="Book Antiqua"/>
              <a:buNone/>
            </a:pPr>
            <a:r>
              <a:rPr b="1" i="0" lang="en-US" sz="5400" u="none" cap="none" strike="noStrike">
                <a:solidFill>
                  <a:srgbClr val="F7E4C3"/>
                </a:solidFill>
                <a:latin typeface="Book Antiqua"/>
                <a:ea typeface="Book Antiqua"/>
                <a:cs typeface="Book Antiqua"/>
                <a:sym typeface="Book Antiqua"/>
              </a:rPr>
              <a:t>VS</a:t>
            </a:r>
            <a:endParaRPr b="1" i="0" sz="5400" u="none" cap="none" strike="noStrike">
              <a:solidFill>
                <a:srgbClr val="F7E4C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DRESS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4" name="Google Shape;254;p1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lang="en-US"/>
              <a:t>Business Casual </a:t>
            </a:r>
            <a:endParaRPr/>
          </a:p>
          <a:p>
            <a:pPr indent="-273050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Dress Pants</a:t>
            </a:r>
            <a:r>
              <a:rPr lang="en-US"/>
              <a:t> or </a:t>
            </a:r>
            <a:r>
              <a:rPr i="0" lang="en-US" sz="2600" u="none" cap="none" strike="noStrike">
                <a:solidFill>
                  <a:schemeClr val="dk1"/>
                </a:solidFill>
              </a:rPr>
              <a:t>Skirt (to the knee)</a:t>
            </a:r>
            <a:endParaRPr/>
          </a:p>
          <a:p>
            <a:pPr indent="-273050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Blouse / Shirt with Collar</a:t>
            </a:r>
            <a:endParaRPr/>
          </a:p>
          <a:p>
            <a:pPr indent="-273050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Nice Shoes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Appropriate?</a:t>
            </a:r>
            <a:endParaRPr/>
          </a:p>
        </p:txBody>
      </p:sp>
      <p:pic>
        <p:nvPicPr>
          <p:cNvPr descr="4.jpg" id="260" name="Google Shape;26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2430" l="0" r="0" t="22430"/>
          <a:stretch/>
        </p:blipFill>
        <p:spPr>
          <a:xfrm>
            <a:off x="5257800" y="1752600"/>
            <a:ext cx="26701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jpg" id="261" name="Google Shape;26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25" y="4648200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jpg" id="262" name="Google Shape;26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60020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jpg" id="263" name="Google Shape;26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14600" y="3400425"/>
            <a:ext cx="2590800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jpg" id="264" name="Google Shape;26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6275" y="5181600"/>
            <a:ext cx="2117725" cy="159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jpg" id="265" name="Google Shape;26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40325" y="3948112"/>
            <a:ext cx="1866900" cy="2805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jpg" id="266" name="Google Shape;26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62800" y="3065462"/>
            <a:ext cx="2128837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.jpg" id="267" name="Google Shape;26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127250" y="5137150"/>
            <a:ext cx="2057400" cy="1293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.jpg" id="268" name="Google Shape;26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743200" y="1398587"/>
            <a:ext cx="1612900" cy="21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 the BEST out of Job Shadow</a:t>
            </a:r>
            <a:endParaRPr/>
          </a:p>
        </p:txBody>
      </p:sp>
      <p:sp>
        <p:nvSpPr>
          <p:cNvPr id="274" name="Google Shape;274;p19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This is YOUR time to find a career you are interested in, so find something that is interesting to you.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Take a picture so we can document the cool things you are doing!</a:t>
            </a:r>
            <a:endParaRPr/>
          </a:p>
          <a:p>
            <a:pPr indent="-273050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Email it to your counselor…and get a treat!</a:t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360997" lvl="0" marL="319087" rtl="0" algn="l">
              <a:spcBef>
                <a:spcPts val="700"/>
              </a:spcBef>
              <a:spcAft>
                <a:spcPts val="0"/>
              </a:spcAft>
              <a:buSzPts val="1740"/>
              <a:buFont typeface="Twentieth Century"/>
              <a:buChar char="◻"/>
            </a:pPr>
            <a:r>
              <a:rPr lang="en-US"/>
              <a:t>When you turn in your Job Shadow Assignment on May 3, you will be entered into a drawing for some cool prizes!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idx="4294967295"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sng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 IS JOB SHADOW?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i="0" lang="en-US" sz="2700" u="none" cap="none" strike="noStrike">
                <a:solidFill>
                  <a:schemeClr val="dk1"/>
                </a:solidFill>
              </a:rPr>
              <a:t>An opportunity to observe your dream job with a working professional.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i="0" lang="en-US" sz="2700" u="none" cap="none" strike="noStrike">
                <a:solidFill>
                  <a:schemeClr val="dk1"/>
                </a:solidFill>
              </a:rPr>
              <a:t>Application of what you learn in school.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i="0" lang="en-US" sz="2700" u="none" cap="none" strike="noStrike">
                <a:solidFill>
                  <a:schemeClr val="dk1"/>
                </a:solidFill>
              </a:rPr>
              <a:t>Takes place during the school day.</a:t>
            </a:r>
            <a:endParaRPr/>
          </a:p>
          <a:p>
            <a:pPr indent="-319087" lvl="0" marL="319087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lang="en-US" sz="2700"/>
              <a:t>April 29, 2021</a:t>
            </a:r>
            <a:endParaRPr/>
          </a:p>
        </p:txBody>
      </p:sp>
      <p:sp>
        <p:nvSpPr>
          <p:cNvPr id="156" name="Google Shape;156;p2"/>
          <p:cNvSpPr txBox="1"/>
          <p:nvPr>
            <p:ph idx="2" type="body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Nope!!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No classes are held for 8</a:t>
            </a:r>
            <a:r>
              <a:rPr baseline="30000" i="0" lang="en-US" sz="2900" u="none" cap="none" strike="noStrike">
                <a:solidFill>
                  <a:schemeClr val="dk1"/>
                </a:solidFill>
              </a:rPr>
              <a:t>th</a:t>
            </a:r>
            <a:r>
              <a:rPr i="0" lang="en-US" sz="2900" u="none" cap="none" strike="noStrike">
                <a:solidFill>
                  <a:schemeClr val="dk1"/>
                </a:solidFill>
              </a:rPr>
              <a:t> graders that day.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Your job shadow assignment counts for all </a:t>
            </a:r>
            <a:r>
              <a:rPr lang="en-US"/>
              <a:t>8</a:t>
            </a:r>
            <a:r>
              <a:rPr i="0" lang="en-US" sz="2900" u="none" cap="none" strike="noStrike">
                <a:solidFill>
                  <a:schemeClr val="dk1"/>
                </a:solidFill>
              </a:rPr>
              <a:t> periods.</a:t>
            </a:r>
            <a:endParaRPr/>
          </a:p>
        </p:txBody>
      </p:sp>
      <p:sp>
        <p:nvSpPr>
          <p:cNvPr id="157" name="Google Shape;157;p2"/>
          <p:cNvSpPr txBox="1"/>
          <p:nvPr>
            <p:ph idx="1" type="body"/>
          </p:nvPr>
        </p:nvSpPr>
        <p:spPr>
          <a:xfrm>
            <a:off x="609600" y="1752600"/>
            <a:ext cx="3886200" cy="639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i="0" lang="en-US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Day of Job Shadow</a:t>
            </a:r>
            <a:endParaRPr/>
          </a:p>
        </p:txBody>
      </p:sp>
      <p:sp>
        <p:nvSpPr>
          <p:cNvPr id="158" name="Google Shape;158;p2"/>
          <p:cNvSpPr txBox="1"/>
          <p:nvPr>
            <p:ph idx="1" type="body"/>
          </p:nvPr>
        </p:nvSpPr>
        <p:spPr>
          <a:xfrm>
            <a:off x="4800600" y="1752600"/>
            <a:ext cx="3886200" cy="639762"/>
          </a:xfrm>
          <a:prstGeom prst="rect">
            <a:avLst/>
          </a:prstGeom>
          <a:solidFill>
            <a:srgbClr val="D8B2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1" i="0" lang="en-US" sz="2800" u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Will I Get Behind?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 txBox="1"/>
          <p:nvPr>
            <p:ph idx="4294967295"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PLANNING FOR JOB SHADOW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Review the packet with your parents!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Don’t know what to do next? 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When in doubt, go back to the checklist.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Where?  Page 2 of the packet!</a:t>
            </a:r>
            <a:endParaRPr/>
          </a:p>
        </p:txBody>
      </p:sp>
      <p:pic>
        <p:nvPicPr>
          <p:cNvPr id="165" name="Google Shape;16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371600"/>
            <a:ext cx="4119079" cy="5334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idx="4294967295"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1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4"/>
          <p:cNvSpPr txBox="1"/>
          <p:nvPr>
            <p:ph idx="1" type="body"/>
          </p:nvPr>
        </p:nvSpPr>
        <p:spPr>
          <a:xfrm>
            <a:off x="612775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Make a list of careers you are interested in.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From the list, choose the best 3 options for your job shadow: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Do I have access to this job?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Do I know someone I could shadow in this career?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How far away is the career?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What are the hours of this job?</a:t>
            </a:r>
            <a:endParaRPr/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 cap="none" strike="noStrike">
                <a:solidFill>
                  <a:schemeClr val="dk1"/>
                </a:solidFill>
              </a:rPr>
              <a:t>With your parents, choose your job shadow occupation.</a:t>
            </a:r>
            <a:endParaRPr/>
          </a:p>
          <a:p>
            <a:pPr indent="-20859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2</a:t>
            </a:r>
            <a:endParaRPr/>
          </a:p>
        </p:txBody>
      </p:sp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Char char="◻"/>
            </a:pPr>
            <a:r>
              <a:rPr i="0" lang="en-US" sz="3200" u="none">
                <a:solidFill>
                  <a:schemeClr val="dk1"/>
                </a:solidFill>
              </a:rPr>
              <a:t>Contact your shadow site and make arrangements.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Char char="◻"/>
            </a:pPr>
            <a:r>
              <a:rPr i="0" lang="en-US" sz="3200" u="none">
                <a:solidFill>
                  <a:schemeClr val="dk1"/>
                </a:solidFill>
              </a:rPr>
              <a:t>When?</a:t>
            </a:r>
            <a:r>
              <a:rPr lang="en-US" sz="3200"/>
              <a:t> Thursday, April 29, 2021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Twentieth Century"/>
              <a:buChar char="◻"/>
            </a:pPr>
            <a:r>
              <a:rPr i="0" lang="en-US" sz="3200" u="none">
                <a:solidFill>
                  <a:schemeClr val="dk1"/>
                </a:solidFill>
              </a:rPr>
              <a:t>What happens if I can’t go to my first choice?</a:t>
            </a:r>
            <a:endParaRPr/>
          </a:p>
          <a:p>
            <a:pPr indent="-273048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Twentieth Century"/>
              <a:buChar char="🞑"/>
            </a:pPr>
            <a:r>
              <a:rPr i="0" lang="en-US" sz="2800" u="none" cap="none" strike="noStrike">
                <a:solidFill>
                  <a:schemeClr val="dk1"/>
                </a:solidFill>
              </a:rPr>
              <a:t>Go to your second choice.</a:t>
            </a:r>
            <a:endParaRPr/>
          </a:p>
          <a:p>
            <a:pPr indent="-273048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Twentieth Century"/>
              <a:buChar char="🞑"/>
            </a:pPr>
            <a:r>
              <a:rPr i="0" lang="en-US" sz="2800" u="none" cap="none" strike="noStrike">
                <a:solidFill>
                  <a:schemeClr val="dk1"/>
                </a:solidFill>
              </a:rPr>
              <a:t>Use your parents for guidance.</a:t>
            </a:r>
            <a:endParaRPr/>
          </a:p>
          <a:p>
            <a:pPr indent="-273048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Twentieth Century"/>
              <a:buChar char="🞑"/>
            </a:pPr>
            <a:r>
              <a:rPr i="0" lang="en-US" sz="2800" u="none" cap="none" strike="noStrike">
                <a:solidFill>
                  <a:schemeClr val="dk1"/>
                </a:solidFill>
              </a:rPr>
              <a:t>Move down the list until you find a job shadow site.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2 Continued. . . 	</a:t>
            </a:r>
            <a:endParaRPr/>
          </a:p>
        </p:txBody>
      </p:sp>
      <p:sp>
        <p:nvSpPr>
          <p:cNvPr id="183" name="Google Shape;183;p6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How do I make the phone call?</a:t>
            </a:r>
            <a:endParaRPr/>
          </a:p>
          <a:p>
            <a:pPr indent="-27304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Twentieth Century"/>
              <a:buChar char="🞑"/>
            </a:pPr>
            <a:r>
              <a:rPr i="0" lang="en-US" sz="2600" u="none" cap="none" strike="noStrike">
                <a:solidFill>
                  <a:schemeClr val="dk1"/>
                </a:solidFill>
              </a:rPr>
              <a:t>Let’s Practice.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Twentieth Century"/>
              <a:buChar char="◻"/>
            </a:pPr>
            <a:r>
              <a:rPr i="0" lang="en-US" sz="2900" u="none">
                <a:solidFill>
                  <a:schemeClr val="dk1"/>
                </a:solidFill>
              </a:rPr>
              <a:t>Volunteers?</a:t>
            </a:r>
            <a:endParaRPr/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2 Continued. . . 	</a:t>
            </a:r>
            <a:endParaRPr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i="1" lang="en-US" sz="3100" u="none">
                <a:solidFill>
                  <a:schemeClr val="dk1"/>
                </a:solidFill>
              </a:rPr>
              <a:t>“</a:t>
            </a:r>
            <a:r>
              <a:rPr i="1" lang="en-US" sz="3000" u="none">
                <a:solidFill>
                  <a:schemeClr val="dk1"/>
                </a:solidFill>
              </a:rPr>
              <a:t>Hello, may I please speak with ___________?”</a:t>
            </a:r>
            <a:endParaRPr i="1" sz="26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3000" u="none">
                <a:solidFill>
                  <a:schemeClr val="dk1"/>
                </a:solidFill>
              </a:rPr>
              <a:t>When that person answers:</a:t>
            </a:r>
            <a:endParaRPr i="0" sz="2600" u="non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 sz="3000" u="none">
                <a:solidFill>
                  <a:schemeClr val="dk1"/>
                </a:solidFill>
              </a:rPr>
              <a:t>“Hello, my name is ________________ from </a:t>
            </a:r>
            <a:r>
              <a:rPr i="1" lang="en-US" sz="3000"/>
              <a:t>Hidden Valley Middle School</a:t>
            </a:r>
            <a:r>
              <a:rPr i="1" lang="en-US" sz="3000" u="none">
                <a:solidFill>
                  <a:schemeClr val="dk1"/>
                </a:solidFill>
              </a:rPr>
              <a:t>.  I am interested in the _____________ profession and I have the opportunity to shadow a working professional on </a:t>
            </a:r>
            <a:r>
              <a:rPr i="1" lang="en-US" sz="3000"/>
              <a:t>Thursday, April 29</a:t>
            </a:r>
            <a:r>
              <a:rPr i="1" lang="en-US" sz="3000" u="none">
                <a:solidFill>
                  <a:schemeClr val="dk1"/>
                </a:solidFill>
              </a:rPr>
              <a:t>.  Are you available to have a job shadow that day?”</a:t>
            </a:r>
            <a:endParaRPr i="1" sz="2700" u="none">
              <a:solidFill>
                <a:schemeClr val="dk1"/>
              </a:solidFill>
            </a:endParaRPr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</a:endParaRPr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2 Continued. . . 	</a:t>
            </a:r>
            <a:endParaRPr/>
          </a:p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Char char="◻"/>
            </a:pPr>
            <a:r>
              <a:rPr i="0" lang="en-US" sz="2800" u="none">
                <a:solidFill>
                  <a:schemeClr val="dk1"/>
                </a:solidFill>
              </a:rPr>
              <a:t>If the answer is yes, </a:t>
            </a:r>
            <a:r>
              <a:rPr i="1" lang="en-US" sz="2800" u="none">
                <a:solidFill>
                  <a:schemeClr val="dk1"/>
                </a:solidFill>
              </a:rPr>
              <a:t>“Thank you.  What time would you like me to meet you?”</a:t>
            </a:r>
            <a:endParaRPr i="1"/>
          </a:p>
          <a:p>
            <a:pPr indent="-22764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r>
              <a:t/>
            </a:r>
            <a:endParaRPr i="0" sz="2400" u="none">
              <a:solidFill>
                <a:schemeClr val="dk1"/>
              </a:solidFill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Twentieth Century"/>
              <a:buChar char="◻"/>
            </a:pPr>
            <a:r>
              <a:rPr i="0" lang="en-US" sz="2800" u="none">
                <a:solidFill>
                  <a:schemeClr val="dk1"/>
                </a:solidFill>
              </a:rPr>
              <a:t>If the answer is no, </a:t>
            </a:r>
            <a:r>
              <a:rPr i="1" lang="en-US" sz="2800" u="none">
                <a:solidFill>
                  <a:schemeClr val="dk1"/>
                </a:solidFill>
              </a:rPr>
              <a:t>“Not a problem, thank you for your time.”</a:t>
            </a:r>
            <a:endParaRPr i="1" sz="2400" u="none">
              <a:solidFill>
                <a:schemeClr val="dk1"/>
              </a:solidFill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None/>
            </a:pPr>
            <a:r>
              <a:t/>
            </a:r>
            <a:endParaRPr i="0" sz="2900" u="none">
              <a:solidFill>
                <a:schemeClr val="dk1"/>
              </a:solidFill>
            </a:endParaRPr>
          </a:p>
          <a:p>
            <a:pPr indent="-157479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0028" lvl="0" marL="319088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idx="4294967295"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3</a:t>
            </a:r>
            <a:endParaRPr b="0" i="0" sz="4400" u="none" cap="none" strike="noStrike">
              <a:solidFill>
                <a:schemeClr val="dk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6096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i="0" lang="en-US" sz="2700" u="none" cap="none" strike="noStrike">
                <a:solidFill>
                  <a:schemeClr val="dk1"/>
                </a:solidFill>
              </a:rPr>
              <a:t>Fill out the PINK Disclosure Form</a:t>
            </a:r>
            <a:endParaRPr/>
          </a:p>
          <a:p>
            <a:pPr indent="-273049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Twentieth Century"/>
              <a:buChar char="🞑"/>
            </a:pPr>
            <a:r>
              <a:rPr i="0" lang="en-US" sz="2400" u="none" cap="none" strike="noStrike">
                <a:solidFill>
                  <a:schemeClr val="dk1"/>
                </a:solidFill>
              </a:rPr>
              <a:t>Make sure you fill each blank completely!</a:t>
            </a:r>
            <a:endParaRPr/>
          </a:p>
          <a:p>
            <a:pPr indent="-273049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Twentieth Century"/>
              <a:buChar char="🞑"/>
            </a:pPr>
            <a:r>
              <a:rPr i="0" lang="en-US" sz="2400" u="none" cap="none" strike="noStrike">
                <a:solidFill>
                  <a:schemeClr val="dk1"/>
                </a:solidFill>
              </a:rPr>
              <a:t>Parent signature is REQUIRED!</a:t>
            </a:r>
            <a:endParaRPr/>
          </a:p>
          <a:p>
            <a:pPr indent="-319087" lvl="0" marL="319087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20"/>
              <a:buFont typeface="Twentieth Century"/>
              <a:buChar char="◻"/>
            </a:pPr>
            <a:r>
              <a:rPr i="0" lang="en-US" sz="2700" u="none" cap="none" strike="noStrike">
                <a:solidFill>
                  <a:schemeClr val="dk1"/>
                </a:solidFill>
              </a:rPr>
              <a:t>Turn in the pink form to </a:t>
            </a:r>
            <a:r>
              <a:rPr lang="en-US" sz="2700"/>
              <a:t>the Counseling Center</a:t>
            </a:r>
            <a:r>
              <a:rPr i="0" lang="en-US" sz="2700" u="none" cap="none" strike="noStrike">
                <a:solidFill>
                  <a:schemeClr val="dk1"/>
                </a:solidFill>
              </a:rPr>
              <a:t>.</a:t>
            </a:r>
            <a:endParaRPr/>
          </a:p>
          <a:p>
            <a:pPr indent="-273049" lvl="1" marL="63976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Twentieth Century"/>
              <a:buChar char="🞑"/>
            </a:pPr>
            <a:r>
              <a:rPr lang="en-US" sz="2400"/>
              <a:t>Due: This Thursday, April 22 </a:t>
            </a:r>
            <a:endParaRPr/>
          </a:p>
        </p:txBody>
      </p:sp>
      <p:pic>
        <p:nvPicPr>
          <p:cNvPr id="202" name="Google Shape;20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175" y="1437229"/>
            <a:ext cx="3886200" cy="482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2013-03-24T16:29:00Z</dcterms:created>
  <dc:creator>Sara Pouha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